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8" r:id="rId3"/>
    <p:sldId id="283" r:id="rId4"/>
    <p:sldId id="284" r:id="rId5"/>
    <p:sldId id="285" r:id="rId6"/>
    <p:sldId id="311" r:id="rId7"/>
    <p:sldId id="312" r:id="rId8"/>
    <p:sldId id="286" r:id="rId9"/>
    <p:sldId id="282" r:id="rId10"/>
    <p:sldId id="335" r:id="rId11"/>
    <p:sldId id="336" r:id="rId12"/>
    <p:sldId id="337" r:id="rId13"/>
    <p:sldId id="297" r:id="rId14"/>
    <p:sldId id="298" r:id="rId15"/>
    <p:sldId id="306" r:id="rId16"/>
    <p:sldId id="307" r:id="rId17"/>
    <p:sldId id="300" r:id="rId18"/>
    <p:sldId id="305" r:id="rId19"/>
    <p:sldId id="301" r:id="rId20"/>
    <p:sldId id="303" r:id="rId21"/>
    <p:sldId id="302" r:id="rId22"/>
    <p:sldId id="304" r:id="rId23"/>
    <p:sldId id="333" r:id="rId24"/>
    <p:sldId id="334" r:id="rId25"/>
    <p:sldId id="342" r:id="rId26"/>
    <p:sldId id="274" r:id="rId27"/>
    <p:sldId id="338" r:id="rId28"/>
    <p:sldId id="339" r:id="rId29"/>
    <p:sldId id="272" r:id="rId30"/>
    <p:sldId id="340" r:id="rId31"/>
    <p:sldId id="290" r:id="rId32"/>
    <p:sldId id="280" r:id="rId33"/>
    <p:sldId id="281" r:id="rId34"/>
    <p:sldId id="271" r:id="rId35"/>
    <p:sldId id="273" r:id="rId36"/>
    <p:sldId id="275" r:id="rId37"/>
    <p:sldId id="276" r:id="rId38"/>
    <p:sldId id="289" r:id="rId39"/>
    <p:sldId id="277" r:id="rId40"/>
    <p:sldId id="279" r:id="rId41"/>
    <p:sldId id="341" r:id="rId42"/>
    <p:sldId id="313" r:id="rId43"/>
    <p:sldId id="314" r:id="rId44"/>
    <p:sldId id="315" r:id="rId45"/>
    <p:sldId id="316" r:id="rId46"/>
    <p:sldId id="329" r:id="rId47"/>
    <p:sldId id="330" r:id="rId48"/>
    <p:sldId id="331" r:id="rId49"/>
    <p:sldId id="309" r:id="rId50"/>
    <p:sldId id="308" r:id="rId51"/>
    <p:sldId id="325" r:id="rId52"/>
    <p:sldId id="317" r:id="rId53"/>
    <p:sldId id="326" r:id="rId54"/>
    <p:sldId id="328" r:id="rId55"/>
    <p:sldId id="332" r:id="rId56"/>
    <p:sldId id="29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0837AA-C8C3-49E8-87EF-579AAD4B07F1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03399B-E4AC-419B-86AE-DAD323A71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Кош келиңиздер!</a:t>
            </a:r>
            <a:endParaRPr lang="ru-RU" sz="80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77686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Мектеп директору: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4900" b="1" dirty="0" smtClean="0">
                <a:solidFill>
                  <a:srgbClr val="00B050"/>
                </a:solidFill>
                <a:latin typeface="Monotype Corsiva" pitchFamily="66" charset="0"/>
              </a:rPr>
              <a:t>Эркимбаева Атыркүл Камчыбековна</a:t>
            </a:r>
            <a:endParaRPr lang="ru-RU" sz="49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475"/>
            <a:ext cx="5904655" cy="4320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21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  <a:t>Мектептин окуу бөлүм башчысы:</a:t>
            </a:r>
            <a:b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Тургамбаева Айзада Турсуналиевна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3"/>
            <a:ext cx="5551647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Мектептин уюштуруучусу:</a:t>
            </a:r>
            <a:r>
              <a:rPr lang="ky-KG" dirty="0" smtClean="0">
                <a:solidFill>
                  <a:srgbClr val="FF0000"/>
                </a:solidFill>
              </a:rPr>
              <a:t/>
            </a:r>
            <a:br>
              <a:rPr lang="ky-KG" dirty="0" smtClean="0">
                <a:solidFill>
                  <a:srgbClr val="FF0000"/>
                </a:solidFill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Шаршенова Тамара Ободоевна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213"/>
            <a:ext cx="6048672" cy="4897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25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Улуу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муундагы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мугалимдерибиз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773238"/>
            <a:ext cx="3312367" cy="4968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700808"/>
            <a:ext cx="403244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744416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672408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7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Мусаев Сейитбек Орозакунович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(Билим берүүнун мыктысы)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16" y="1447800"/>
            <a:ext cx="59759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Темирбекова Жаңылгүл Кадыровна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 Билим берүүнун отличниги)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38" y="2276475"/>
            <a:ext cx="4383105" cy="4320877"/>
          </a:xfrm>
        </p:spPr>
      </p:pic>
    </p:spTree>
    <p:extLst>
      <p:ext uri="{BB962C8B-B14F-4D97-AF65-F5344CB8AC3E}">
        <p14:creationId xmlns:p14="http://schemas.microsoft.com/office/powerpoint/2010/main" val="30222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dirty="0" err="1" smtClean="0">
                <a:solidFill>
                  <a:srgbClr val="FF0000"/>
                </a:solidFill>
                <a:latin typeface="Monotype Corsiva" pitchFamily="66" charset="0"/>
              </a:rPr>
              <a:t>Биздин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8000" dirty="0" err="1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8000" dirty="0" err="1" smtClean="0">
                <a:solidFill>
                  <a:srgbClr val="FF0000"/>
                </a:solidFill>
                <a:latin typeface="Monotype Corsiva" pitchFamily="66" charset="0"/>
              </a:rPr>
              <a:t>рдактуу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8000" dirty="0" err="1" smtClean="0">
                <a:solidFill>
                  <a:srgbClr val="FF0000"/>
                </a:solidFill>
                <a:latin typeface="Monotype Corsiva" pitchFamily="66" charset="0"/>
              </a:rPr>
              <a:t>мугалимдерибиз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  <a:t>Түлебаева Гүлай Өмүракуновна</a:t>
            </a:r>
            <a:b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(Билим берүүнун отличниги)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97666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Эркимбаева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Атыркул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Камчыбековна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Билим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берүүнүн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мыктысы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)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204864"/>
            <a:ext cx="581211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178698"/>
          </a:xfrm>
        </p:spPr>
        <p:txBody>
          <a:bodyPr>
            <a:noAutofit/>
          </a:bodyPr>
          <a:lstStyle/>
          <a:p>
            <a:pPr algn="ctr"/>
            <a:r>
              <a:rPr lang="ky-KG" sz="4400" dirty="0"/>
              <a:t/>
            </a:r>
            <a:br>
              <a:rPr lang="ky-KG" sz="4400" dirty="0"/>
            </a:br>
            <a:r>
              <a:rPr lang="ky-KG" sz="4400" dirty="0" smtClean="0">
                <a:solidFill>
                  <a:srgbClr val="00B050"/>
                </a:solidFill>
              </a:rPr>
              <a:t>«</a:t>
            </a:r>
            <a:r>
              <a:rPr lang="ky-KG" sz="9600" b="1" dirty="0" smtClean="0">
                <a:solidFill>
                  <a:srgbClr val="00B050"/>
                </a:solidFill>
                <a:latin typeface="Monotype Corsiva" pitchFamily="66" charset="0"/>
              </a:rPr>
              <a:t>Изденүүдөн ийгиликтер жаралат!»</a:t>
            </a:r>
            <a:endParaRPr lang="ru-RU" sz="9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  <a:t>Султаналиева Динара Сапаровна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(Билим берүүнун мыктысы)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83264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4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FF0000"/>
                </a:solidFill>
                <a:latin typeface="Monotype Corsiva" pitchFamily="66" charset="0"/>
              </a:rPr>
              <a:t>Жайлобаева Чынара Дыйкановна</a:t>
            </a:r>
            <a:br>
              <a:rPr lang="ky-K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(МНО грамота 2017-жыл)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6048672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sz="4400" b="1" dirty="0" smtClean="0">
                <a:solidFill>
                  <a:srgbClr val="FF0000"/>
                </a:solidFill>
                <a:latin typeface="Monotype Corsiva" pitchFamily="66" charset="0"/>
              </a:rPr>
              <a:t>Суюмбаева Шайлообүбү Казыбаевна</a:t>
            </a:r>
            <a:br>
              <a:rPr lang="ky-KG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  <a:t>(МНО «Ардак грамотасы»</a:t>
            </a:r>
            <a:br>
              <a:rPr lang="ky-KG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3600" b="1" dirty="0" smtClean="0">
                <a:solidFill>
                  <a:srgbClr val="00B050"/>
                </a:solidFill>
                <a:latin typeface="Monotype Corsiva" pitchFamily="66" charset="0"/>
              </a:rPr>
              <a:t>Билим жана профсоюз кыймылынын  мыктысы</a:t>
            </a:r>
            <a:endParaRPr lang="ru-RU" sz="31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5152609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7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4000" b="1" dirty="0" smtClean="0">
                <a:solidFill>
                  <a:srgbClr val="FF0000"/>
                </a:solidFill>
                <a:latin typeface="Monotype Corsiva" pitchFamily="66" charset="0"/>
              </a:rPr>
              <a:t>Тургамбаева Айзада Турсуналиевна</a:t>
            </a:r>
            <a:br>
              <a:rPr lang="ky-KG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3600" b="1" dirty="0" smtClean="0">
                <a:solidFill>
                  <a:srgbClr val="00B050"/>
                </a:solidFill>
                <a:latin typeface="Monotype Corsiva" pitchFamily="66" charset="0"/>
              </a:rPr>
              <a:t>(МНО « Ардак грамотасы» 2020-жыл)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501232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0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Барыктабас кызы Сайкал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53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ky-KG" sz="4900" b="1" dirty="0" smtClean="0">
                <a:solidFill>
                  <a:srgbClr val="00B050"/>
                </a:solidFill>
                <a:latin typeface="Monotype Corsiva" pitchFamily="66" charset="0"/>
              </a:rPr>
              <a:t>«Санарип мугалим» грамотасы)</a:t>
            </a:r>
            <a:endParaRPr lang="ru-RU" sz="49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3238"/>
            <a:ext cx="3744416" cy="4968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816424" cy="251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09120"/>
            <a:ext cx="381122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</a:rPr>
              <a:t>Алтын тамга 2020-2021-жыл</a:t>
            </a:r>
            <a:br>
              <a:rPr lang="ky-KG" b="1" dirty="0" smtClean="0">
                <a:solidFill>
                  <a:srgbClr val="FF0000"/>
                </a:solidFill>
              </a:rPr>
            </a:br>
            <a:r>
              <a:rPr lang="ky-KG" dirty="0" smtClean="0"/>
              <a:t>Шаршенова Айсалкын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73240" cy="454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74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38338"/>
          </a:xfrm>
        </p:spPr>
        <p:txBody>
          <a:bodyPr>
            <a:noAutofit/>
          </a:bodyPr>
          <a:lstStyle/>
          <a:p>
            <a:pPr algn="ctr"/>
            <a:r>
              <a:rPr lang="ky-KG" sz="8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8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sz="8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8000" b="1" dirty="0" smtClean="0">
                <a:solidFill>
                  <a:srgbClr val="FF0000"/>
                </a:solidFill>
                <a:latin typeface="Monotype Corsiva" pitchFamily="66" charset="0"/>
              </a:rPr>
              <a:t>2021-2022-окуу жылындагы ийгиликтер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Жылдын мыкты мугалими 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5300" b="1" dirty="0" smtClean="0">
                <a:solidFill>
                  <a:srgbClr val="00B050"/>
                </a:solidFill>
                <a:latin typeface="Monotype Corsiva" pitchFamily="66" charset="0"/>
              </a:rPr>
              <a:t>Чормонова Жазгүл</a:t>
            </a:r>
            <a:endParaRPr lang="ru-RU" sz="53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56793"/>
            <a:ext cx="410445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6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  <a:t>Жылдын мыкты класс жетекчиси</a:t>
            </a:r>
            <a:b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4900" b="1" dirty="0" smtClean="0">
                <a:solidFill>
                  <a:srgbClr val="00B050"/>
                </a:solidFill>
                <a:latin typeface="Monotype Corsiva" pitchFamily="66" charset="0"/>
              </a:rPr>
              <a:t>Барыктабас кызы Сайкал</a:t>
            </a:r>
            <a:endParaRPr lang="ru-RU" sz="49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608512" cy="4752528"/>
          </a:xfrm>
        </p:spPr>
      </p:pic>
    </p:spTree>
    <p:extLst>
      <p:ext uri="{BB962C8B-B14F-4D97-AF65-F5344CB8AC3E}">
        <p14:creationId xmlns:p14="http://schemas.microsoft.com/office/powerpoint/2010/main" val="9024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1426170"/>
          </a:xfrm>
        </p:spPr>
        <p:txBody>
          <a:bodyPr>
            <a:noAutofit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  <a:latin typeface="Monotype Corsiva" pitchFamily="66" charset="0"/>
              </a:rPr>
              <a:t>«Жылдын мыкты окуучусу»</a:t>
            </a:r>
            <a:br>
              <a:rPr lang="ky-KG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3600" b="1" dirty="0" smtClean="0">
                <a:solidFill>
                  <a:srgbClr val="00B050"/>
                </a:solidFill>
                <a:latin typeface="Monotype Corsiva" pitchFamily="66" charset="0"/>
              </a:rPr>
              <a:t>Тынчтыкбек кызы Нурзат ( 11-класс)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3312368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2816"/>
            <a:ext cx="3024336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82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90666"/>
          </a:xfrm>
        </p:spPr>
        <p:txBody>
          <a:bodyPr>
            <a:noAutofit/>
          </a:bodyPr>
          <a:lstStyle/>
          <a:p>
            <a:pPr algn="ctr"/>
            <a: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ky-KG" sz="5400" dirty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ky-KG" sz="5400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ky-KG" sz="54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ky-KG" sz="8000" b="1" dirty="0" smtClean="0">
                <a:solidFill>
                  <a:srgbClr val="00B0F0"/>
                </a:solidFill>
                <a:latin typeface="Monotype Corsiva" pitchFamily="66" charset="0"/>
              </a:rPr>
              <a:t>Кыялдар орундалбаса,</a:t>
            </a:r>
            <a:br>
              <a:rPr lang="ky-KG" sz="80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ky-KG" sz="8000" b="1" dirty="0" smtClean="0">
                <a:solidFill>
                  <a:srgbClr val="00B0F0"/>
                </a:solidFill>
                <a:latin typeface="Monotype Corsiva" pitchFamily="66" charset="0"/>
              </a:rPr>
              <a:t>жашоонун эч кандай мааниси жок</a:t>
            </a:r>
            <a:endParaRPr lang="ru-RU" sz="8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  <a:t>Жылдын алдыңкы бирикмеси</a:t>
            </a:r>
            <a:br>
              <a:rPr lang="ky-KG" sz="49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4900" b="1" dirty="0" smtClean="0">
                <a:solidFill>
                  <a:srgbClr val="00B050"/>
                </a:solidFill>
                <a:latin typeface="Monotype Corsiva" pitchFamily="66" charset="0"/>
              </a:rPr>
              <a:t>Башталгыч класс</a:t>
            </a:r>
            <a:endParaRPr lang="ru-RU" sz="49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3238"/>
            <a:ext cx="6620552" cy="4824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4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367240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ky-KG" sz="7200" b="1" dirty="0" smtClean="0">
                <a:solidFill>
                  <a:srgbClr val="00B050"/>
                </a:solidFill>
                <a:latin typeface="Monotype Corsiva" pitchFamily="66" charset="0"/>
              </a:rPr>
              <a:t>«Билимкана» </a:t>
            </a:r>
            <a: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  <a:t>республикалык сынакка катышкан окуучулар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6250706"/>
          </a:xfrm>
        </p:spPr>
        <p:txBody>
          <a:bodyPr>
            <a:normAutofit/>
          </a:bodyPr>
          <a:lstStyle/>
          <a:p>
            <a:r>
              <a:rPr lang="ky-KG" dirty="0"/>
              <a:t/>
            </a:r>
            <a:br>
              <a:rPr lang="ky-KG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Саматова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Айгүл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9-класс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7"/>
            <a:ext cx="3672408" cy="4195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1"/>
          <a:stretch/>
        </p:blipFill>
        <p:spPr>
          <a:xfrm>
            <a:off x="1043608" y="332658"/>
            <a:ext cx="3960440" cy="4195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5874" y="4099385"/>
            <a:ext cx="2060848" cy="3456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51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512168"/>
          </a:xfrm>
        </p:spPr>
        <p:txBody>
          <a:bodyPr>
            <a:noAutofit/>
          </a:bodyPr>
          <a:lstStyle/>
          <a:p>
            <a:pPr algn="ctr"/>
            <a:r>
              <a:rPr lang="ky-KG" sz="3200" b="1" dirty="0" smtClean="0">
                <a:solidFill>
                  <a:srgbClr val="FF0000"/>
                </a:solidFill>
              </a:rPr>
              <a:t>Жекшенбекова Айсалкын</a:t>
            </a:r>
            <a:br>
              <a:rPr lang="ky-KG" sz="3200" b="1" dirty="0" smtClean="0">
                <a:solidFill>
                  <a:srgbClr val="FF0000"/>
                </a:solidFill>
              </a:rPr>
            </a:br>
            <a:r>
              <a:rPr lang="ky-KG" sz="3200" b="1" dirty="0" smtClean="0">
                <a:solidFill>
                  <a:srgbClr val="FF0000"/>
                </a:solidFill>
              </a:rPr>
              <a:t>4-класс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00213"/>
            <a:ext cx="3600400" cy="4969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2839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0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FF0000"/>
                </a:solidFill>
                <a:latin typeface="Monotype Corsiva" pitchFamily="66" charset="0"/>
              </a:rPr>
              <a:t>Ыскакова Мирайым</a:t>
            </a:r>
            <a:br>
              <a:rPr lang="ky-K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dirty="0" smtClean="0">
                <a:solidFill>
                  <a:srgbClr val="FF0000"/>
                </a:solidFill>
                <a:latin typeface="Monotype Corsiva" pitchFamily="66" charset="0"/>
              </a:rPr>
              <a:t>4-класс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47800"/>
            <a:ext cx="3672408" cy="514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672407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0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4800" b="1" dirty="0" smtClean="0">
                <a:solidFill>
                  <a:srgbClr val="00B050"/>
                </a:solidFill>
                <a:latin typeface="Monotype Corsiva" pitchFamily="66" charset="0"/>
              </a:rPr>
              <a:t>Орозобеков Айтегин</a:t>
            </a:r>
            <a:br>
              <a:rPr lang="ky-KG" sz="4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4800" b="1" dirty="0" smtClean="0">
                <a:solidFill>
                  <a:srgbClr val="00B050"/>
                </a:solidFill>
                <a:latin typeface="Monotype Corsiva" pitchFamily="66" charset="0"/>
              </a:rPr>
              <a:t>7-класс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168351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628800"/>
            <a:ext cx="4032448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7727" y="3753037"/>
            <a:ext cx="19442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Autofit/>
          </a:bodyPr>
          <a:lstStyle/>
          <a:p>
            <a:pPr algn="ctr"/>
            <a:r>
              <a:rPr lang="ky-KG" sz="6000" b="1" dirty="0" smtClean="0">
                <a:solidFill>
                  <a:srgbClr val="00B050"/>
                </a:solidFill>
                <a:latin typeface="Monotype Corsiva" pitchFamily="66" charset="0"/>
              </a:rPr>
              <a:t>«Экология жана биз» </a:t>
            </a:r>
            <a:r>
              <a:rPr lang="ky-KG" sz="5400" b="1" dirty="0" smtClean="0">
                <a:solidFill>
                  <a:srgbClr val="FF0000"/>
                </a:solidFill>
                <a:latin typeface="Monotype Corsiva" pitchFamily="66" charset="0"/>
              </a:rPr>
              <a:t>кароо сынагынын активдүү катышуучулары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rmAutofit/>
          </a:bodyPr>
          <a:lstStyle/>
          <a:p>
            <a:pPr algn="ctr"/>
            <a:r>
              <a:rPr lang="ky-KG" sz="6000" b="1" dirty="0" smtClean="0">
                <a:solidFill>
                  <a:srgbClr val="00B050"/>
                </a:solidFill>
                <a:latin typeface="Monotype Corsiva" pitchFamily="66" charset="0"/>
              </a:rPr>
              <a:t>Абдыласова Адинай </a:t>
            </a:r>
            <a:br>
              <a:rPr lang="ky-KG" sz="6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6000" b="1" dirty="0" smtClean="0">
                <a:solidFill>
                  <a:srgbClr val="00B050"/>
                </a:solidFill>
                <a:latin typeface="Monotype Corsiva" pitchFamily="66" charset="0"/>
              </a:rPr>
              <a:t>10-класс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3"/>
            <a:ext cx="4176464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416" y="404664"/>
            <a:ext cx="7498080" cy="2016224"/>
          </a:xfrm>
        </p:spPr>
        <p:txBody>
          <a:bodyPr>
            <a:normAutofit/>
          </a:bodyPr>
          <a:lstStyle/>
          <a:p>
            <a:pPr algn="ctr"/>
            <a:r>
              <a:rPr lang="ky-KG" sz="5400" b="1" dirty="0" smtClean="0">
                <a:solidFill>
                  <a:srgbClr val="00B050"/>
                </a:solidFill>
                <a:latin typeface="Monotype Corsiva" pitchFamily="66" charset="0"/>
              </a:rPr>
              <a:t>Туратбекова Жылдыз</a:t>
            </a:r>
            <a:br>
              <a:rPr lang="ky-KG" sz="5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5400" b="1" dirty="0" smtClean="0">
                <a:solidFill>
                  <a:srgbClr val="00B050"/>
                </a:solidFill>
                <a:latin typeface="Monotype Corsiva" pitchFamily="66" charset="0"/>
              </a:rPr>
              <a:t>5-класс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132856"/>
            <a:ext cx="43204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656184"/>
          </a:xfrm>
        </p:spPr>
        <p:txBody>
          <a:bodyPr>
            <a:noAutofit/>
          </a:bodyPr>
          <a:lstStyle/>
          <a:p>
            <a:pPr algn="ctr"/>
            <a:r>
              <a:rPr lang="ky-KG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5400" b="1" dirty="0" smtClean="0">
                <a:solidFill>
                  <a:srgbClr val="FF0000"/>
                </a:solidFill>
                <a:latin typeface="Monotype Corsiva" pitchFamily="66" charset="0"/>
              </a:rPr>
              <a:t>«Көркөм окуу»</a:t>
            </a:r>
            <a:r>
              <a:rPr lang="ky-KG" sz="5400" b="1" dirty="0" smtClean="0">
                <a:solidFill>
                  <a:srgbClr val="0070C0"/>
                </a:solidFill>
                <a:latin typeface="Monotype Corsiva" pitchFamily="66" charset="0"/>
              </a:rPr>
              <a:t> сынагынын жеңүүчүсү</a:t>
            </a:r>
            <a:br>
              <a:rPr lang="ky-KG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ky-KG" sz="5400" b="1" dirty="0" smtClean="0">
                <a:solidFill>
                  <a:srgbClr val="FF0000"/>
                </a:solidFill>
                <a:latin typeface="Monotype Corsiva" pitchFamily="66" charset="0"/>
              </a:rPr>
              <a:t>Көөсөров Азамат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67240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3528392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40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6330"/>
          </a:xfrm>
        </p:spPr>
        <p:txBody>
          <a:bodyPr>
            <a:noAutofit/>
          </a:bodyPr>
          <a:lstStyle/>
          <a:p>
            <a:pPr algn="ctr"/>
            <a: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6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ky-KG" sz="6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  <a:t>Мугалим – жашашы</a:t>
            </a:r>
            <a:r>
              <a:rPr lang="ky-KG" sz="8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  <a:t>жана</a:t>
            </a:r>
            <a:b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  <a:t>жаратышы керек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Autofit/>
          </a:bodyPr>
          <a:lstStyle/>
          <a:p>
            <a:pPr algn="ctr"/>
            <a:r>
              <a:rPr lang="ky-KG" sz="2800" b="1" dirty="0" smtClean="0">
                <a:solidFill>
                  <a:srgbClr val="0070C0"/>
                </a:solidFill>
                <a:latin typeface="Monotype Corsiva" pitchFamily="66" charset="0"/>
              </a:rPr>
              <a:t>Райондук олимпиадада орус тили сабагы боюнча активдүү катышкан 11-класстын окуучусу</a:t>
            </a:r>
            <a:r>
              <a:rPr lang="ky-KG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ky-KG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ky-KG" sz="4000" b="1" dirty="0" smtClean="0">
                <a:solidFill>
                  <a:srgbClr val="FF0000"/>
                </a:solidFill>
                <a:latin typeface="Monotype Corsiva" pitchFamily="66" charset="0"/>
              </a:rPr>
              <a:t>Бакыт уулу Ислам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2"/>
            <a:ext cx="3600400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2204864"/>
            <a:ext cx="3384377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8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Илим жана техника  райондук кароо сынагынын активдүү катышуучусу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33600"/>
            <a:ext cx="3384376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52839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Спорттук оюндар боюнча Республикалык лигага барган окуучулар.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5300" b="1" dirty="0" smtClean="0">
                <a:solidFill>
                  <a:srgbClr val="00B050"/>
                </a:solidFill>
                <a:latin typeface="Monotype Corsiva" pitchFamily="66" charset="0"/>
              </a:rPr>
              <a:t>Дене тарбия мугалими : </a:t>
            </a:r>
            <a:r>
              <a:rPr lang="ky-KG" sz="7300" b="1" dirty="0" smtClean="0">
                <a:solidFill>
                  <a:srgbClr val="00B0F0"/>
                </a:solidFill>
                <a:latin typeface="Monotype Corsiva" pitchFamily="66" charset="0"/>
              </a:rPr>
              <a:t>Имангазы уулу Урмат</a:t>
            </a:r>
            <a:endParaRPr lang="ru-RU" sz="73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  <a:t>Бакыт уулу Ислам</a:t>
            </a:r>
            <a:b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b="1" dirty="0" smtClean="0">
                <a:solidFill>
                  <a:srgbClr val="00B0F0"/>
                </a:solidFill>
                <a:latin typeface="Monotype Corsiva" pitchFamily="66" charset="0"/>
              </a:rPr>
              <a:t>( Мыкты чабуулчу)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680520" cy="4680520"/>
          </a:xfrm>
        </p:spPr>
      </p:pic>
    </p:spTree>
    <p:extLst>
      <p:ext uri="{BB962C8B-B14F-4D97-AF65-F5344CB8AC3E}">
        <p14:creationId xmlns:p14="http://schemas.microsoft.com/office/powerpoint/2010/main" val="40878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  <a:t>Данияр уулу Арсланбек</a:t>
            </a:r>
            <a:br>
              <a:rPr lang="ky-KG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4900" b="1" dirty="0" smtClean="0">
                <a:solidFill>
                  <a:srgbClr val="00B0F0"/>
                </a:solidFill>
                <a:latin typeface="Monotype Corsiva" pitchFamily="66" charset="0"/>
              </a:rPr>
              <a:t>(Мыкты чабуулчу)</a:t>
            </a:r>
            <a:endParaRPr lang="ru-RU" sz="49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772816"/>
            <a:ext cx="4608512" cy="4896544"/>
          </a:xfrm>
        </p:spPr>
      </p:pic>
    </p:spTree>
    <p:extLst>
      <p:ext uri="{BB962C8B-B14F-4D97-AF65-F5344CB8AC3E}">
        <p14:creationId xmlns:p14="http://schemas.microsoft.com/office/powerpoint/2010/main" val="31370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  <a:t>Жекшенгазиева Акылай</a:t>
            </a:r>
            <a:br>
              <a:rPr lang="ky-KG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6000" dirty="0" smtClean="0">
                <a:solidFill>
                  <a:srgbClr val="00B0F0"/>
                </a:solidFill>
                <a:latin typeface="Monotype Corsiva" pitchFamily="66" charset="0"/>
              </a:rPr>
              <a:t>( Мыкты оюнчу)</a:t>
            </a:r>
            <a:endParaRPr lang="ru-RU" sz="6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4" y="1772816"/>
            <a:ext cx="524785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5598368" cy="414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 err="1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Семинардын</a:t>
            </a:r>
            <a:r>
              <a:rPr lang="ru-RU" sz="6000" b="1" i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6000" b="1" i="1" dirty="0" err="1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темасы</a:t>
            </a:r>
            <a:r>
              <a:rPr lang="ru-RU" sz="6000" b="1" i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: </a:t>
            </a:r>
            <a:endParaRPr lang="ru-RU" sz="48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60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Изден</a:t>
            </a:r>
            <a:r>
              <a:rPr lang="ru-RU" sz="60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үүдөн</a:t>
            </a:r>
            <a:r>
              <a:rPr lang="ru-RU" sz="60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60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ийгилик</a:t>
            </a:r>
            <a:r>
              <a:rPr lang="ru-RU" sz="60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60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жаралат</a:t>
            </a:r>
            <a:r>
              <a:rPr lang="ru-RU" sz="60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!</a:t>
            </a:r>
            <a:endParaRPr lang="ru-RU" sz="4800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488832" cy="593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FF0000"/>
                </a:solidFill>
                <a:latin typeface="Monotype Corsiva" pitchFamily="66" charset="0"/>
                <a:ea typeface="Calibri"/>
                <a:cs typeface="Calibri"/>
              </a:rPr>
              <a:t>Семинардын</a:t>
            </a: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FF0000"/>
                </a:solidFill>
                <a:latin typeface="Monotype Corsiva" pitchFamily="66" charset="0"/>
                <a:ea typeface="Calibri"/>
                <a:cs typeface="Calibri"/>
              </a:rPr>
              <a:t>максаты</a:t>
            </a: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Calibri"/>
              </a:rPr>
              <a:t>: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Келечек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муундарга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тарбия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,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билим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беруудө,мугалимдин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ишмердуулугун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жогорулатуу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…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Тажырыйба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алмашуу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…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-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Педогогдун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изденуусун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жогорулатуу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…</a:t>
            </a:r>
            <a:endParaRPr lang="ru-RU" sz="4000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4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41342"/>
              </p:ext>
            </p:extLst>
          </p:nvPr>
        </p:nvGraphicFramePr>
        <p:xfrm>
          <a:off x="1403648" y="822682"/>
          <a:ext cx="6912767" cy="5702661"/>
        </p:xfrm>
        <a:graphic>
          <a:graphicData uri="http://schemas.openxmlformats.org/drawingml/2006/table">
            <a:tbl>
              <a:tblPr firstRow="1" firstCol="1" bandRow="1"/>
              <a:tblGrid>
                <a:gridCol w="653852"/>
                <a:gridCol w="2124274"/>
                <a:gridCol w="1437879"/>
                <a:gridCol w="2696762"/>
              </a:tblGrid>
              <a:tr h="76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Аткарылуучу иштер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кабинет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өөнөту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Жооптуу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Семинардын ачылышы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9:30-10:00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Тургамбаева Айзада.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11-класс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Устакананын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ꓲ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ө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луму </a:t>
                      </a: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Дискуссия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10:00-10:20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Султаналиева Динара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Устакананын 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ꓲꓲ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ө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луму 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10:30-10:50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Тургамбаева</a:t>
                      </a: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Айзада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Кофе брейк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11:00-11:20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Кесип</a:t>
                      </a: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бирлик</a:t>
                      </a: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уюму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Устакананын 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ꓲꓲꓲ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ө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луму </a:t>
                      </a: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Тажрыйба менен ишт</a:t>
                      </a: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өө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кыргыз тили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11:30-11:50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Темирбекова Жаныгул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«Окуу керемет» долбоору </a:t>
                      </a: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жогорку класстарда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башталгыч 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12:00-13:30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Мамбетова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Шаршенова 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Чормонова Ж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Жумабек к.З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Барыктабас кызы Сайкал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Тушку тамактануу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13:30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Кесип</a:t>
                      </a: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бирлик</a:t>
                      </a: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уюму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76" marR="6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34371"/>
            <a:ext cx="583264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Calibri" pitchFamily="34" charset="0"/>
              </a:rPr>
              <a:t>Семинардын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Calibri" pitchFamily="34" charset="0"/>
              </a:rPr>
              <a:t>журушу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Calibri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95801"/>
            <a:ext cx="7560840" cy="547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8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Устакана-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бул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педагогикалык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чеберчиликтин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өнугушу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,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өздөштуруусу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,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сапаттуу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билим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беруусу</a:t>
            </a: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.</a:t>
            </a:r>
            <a:endParaRPr lang="ru-RU" sz="12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r>
              <a:rPr lang="ru-RU" sz="4800" b="1" i="1" dirty="0" err="1" smtClean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Устакананын</a:t>
            </a:r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4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максаты</a:t>
            </a:r>
            <a:r>
              <a:rPr lang="ru-RU" sz="4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:</a:t>
            </a:r>
            <a:endParaRPr lang="ru-RU" sz="12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Окутуунун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стандартын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өнуктуруу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жана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узгултуксуз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сапаттуу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билим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алуу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…</a:t>
            </a:r>
            <a:endParaRPr lang="ru-RU" sz="12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050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3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746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y-KG" sz="8800" b="1" dirty="0" smtClean="0">
                <a:solidFill>
                  <a:srgbClr val="00B050"/>
                </a:solidFill>
                <a:latin typeface="Monotype Corsiva" pitchFamily="66" charset="0"/>
              </a:rPr>
              <a:t>Күрөш болбосо жылыш </a:t>
            </a:r>
            <a:br>
              <a:rPr lang="ky-KG" sz="8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8800" b="1" dirty="0" smtClean="0">
                <a:solidFill>
                  <a:srgbClr val="00B050"/>
                </a:solidFill>
                <a:latin typeface="Monotype Corsiva" pitchFamily="66" charset="0"/>
              </a:rPr>
              <a:t>болбойт</a:t>
            </a:r>
            <a:endParaRPr lang="ru-RU" sz="8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b="1" dirty="0" err="1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Педогогикалык</a:t>
            </a:r>
            <a:r>
              <a:rPr lang="ru-RU" sz="44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ru-RU" sz="4400" b="1" dirty="0" err="1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устакананын</a:t>
            </a: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б</a:t>
            </a:r>
            <a:r>
              <a:rPr lang="ru-RU" sz="4400" b="1" dirty="0" err="1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</a:rPr>
              <a:t>өлумдөру</a:t>
            </a:r>
            <a:r>
              <a:rPr lang="ru-RU" sz="44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: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05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>           </a:t>
            </a: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1.Дискуссия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2.Теория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3.Тажрыйба </a:t>
            </a:r>
            <a:r>
              <a:rPr lang="ru-RU" sz="4400" i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менен</a:t>
            </a:r>
            <a:r>
              <a:rPr lang="ru-RU" sz="4400" i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4400" i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ишт</a:t>
            </a:r>
            <a:r>
              <a:rPr lang="ru-RU" sz="4400" i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өө</a:t>
            </a:r>
            <a:r>
              <a:rPr lang="ru-RU" sz="105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5670376" cy="534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Устакана</a:t>
            </a:r>
            <a:r>
              <a:rPr lang="ru-RU" sz="3200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педагогко</a:t>
            </a:r>
            <a:r>
              <a:rPr lang="ru-RU" sz="3200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эмне</a:t>
            </a:r>
            <a:r>
              <a:rPr lang="ru-RU" sz="3200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берет?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педагогдун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муктаждыгын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аныктайт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кесиптик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чеберчилиги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жогорулайт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иш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тажрыйба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алмашуу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болот;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педагогдордун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кызыгуулары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артат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педагогдун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изденуусу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200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жогорулайт</a:t>
            </a:r>
            <a:r>
              <a:rPr lang="ru-RU" sz="3200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6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94776"/>
            <a:ext cx="7776864" cy="639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Чеберчилик</a:t>
            </a:r>
            <a:r>
              <a:rPr lang="ru-RU" sz="60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- </a:t>
            </a:r>
            <a:r>
              <a:rPr lang="ru-RU" sz="4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бул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педагогикалык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ыкмаларды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жакшы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өздөштуруу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,</a:t>
            </a:r>
            <a:r>
              <a:rPr lang="ru-RU" sz="1400" b="1" dirty="0" smtClean="0"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курстан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өтуу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,</a:t>
            </a:r>
            <a:r>
              <a:rPr lang="ru-RU" sz="1400" b="1" dirty="0" smtClean="0">
                <a:latin typeface="Monotype Corsiva" pitchFamily="66" charset="0"/>
                <a:ea typeface="Calibri"/>
                <a:cs typeface="Times New Roman"/>
              </a:rPr>
              <a:t>      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семинарларга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катышуу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,</a:t>
            </a:r>
            <a:r>
              <a:rPr lang="ru-RU" sz="1400" b="1" dirty="0" smtClean="0">
                <a:latin typeface="Monotype Corsiva" pitchFamily="66" charset="0"/>
                <a:ea typeface="Calibri"/>
                <a:cs typeface="Times New Roman"/>
              </a:rPr>
              <a:t>       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көрсөтмө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куралдарды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колдоно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билуу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,</a:t>
            </a:r>
            <a:endParaRPr lang="ru-RU" sz="14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тажырыйба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алмашуу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,</a:t>
            </a:r>
            <a:r>
              <a:rPr lang="ru-RU" sz="1400" b="1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окуучулар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менен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иштеше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билуу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, </a:t>
            </a:r>
            <a:endParaRPr lang="ru-RU" sz="14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технологиялык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каражаттарды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1400" b="1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3600" b="1" i="1" dirty="0" err="1" smtClean="0">
                <a:latin typeface="Monotype Corsiva" pitchFamily="66" charset="0"/>
                <a:ea typeface="Calibri"/>
                <a:cs typeface="Calibri"/>
              </a:rPr>
              <a:t>пайдалана</a:t>
            </a:r>
            <a:r>
              <a:rPr lang="ru-RU" sz="3600" b="1" i="1" dirty="0" smtClean="0"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latin typeface="Monotype Corsiva" pitchFamily="66" charset="0"/>
                <a:ea typeface="Calibri"/>
                <a:cs typeface="Calibri"/>
              </a:rPr>
              <a:t>билуу</a:t>
            </a:r>
            <a:r>
              <a:rPr lang="ru-RU" sz="3600" b="1" i="1" dirty="0">
                <a:latin typeface="Monotype Corsiva" pitchFamily="66" charset="0"/>
                <a:ea typeface="Calibri"/>
                <a:cs typeface="Calibri"/>
              </a:rPr>
              <a:t>.</a:t>
            </a:r>
            <a:endParaRPr lang="ru-RU" sz="14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/>
                <a:ea typeface="Calibri"/>
                <a:cs typeface="Calibri"/>
              </a:rPr>
              <a:t> 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6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488832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Устакананы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иштеп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чыгуу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36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баскычтары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Calibri"/>
              </a:rPr>
              <a:t>: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1.Педагогикалык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устакананы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даярдоо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2</a:t>
            </a:r>
            <a:r>
              <a:rPr lang="ru-RU" sz="36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.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Педагогдун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билим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беруу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муктаждыгын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аныктоо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3.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Кесиптик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милдеттерди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,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максаттарды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коюу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4.Окутуунун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жыйынтыктарын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талдоо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,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баалоо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;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 </a:t>
            </a:r>
            <a:endParaRPr lang="ru-RU" sz="1100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5.Жыйынтыктарды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иштеп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чыгуу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жана</a:t>
            </a:r>
            <a:r>
              <a:rPr lang="ru-RU" sz="2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 </a:t>
            </a:r>
            <a:r>
              <a:rPr lang="ru-RU" sz="2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Calibri"/>
              </a:rPr>
              <a:t>презентациялоо</a:t>
            </a:r>
            <a:r>
              <a:rPr lang="ru-RU" i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.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3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7848872" cy="567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Times New Roman"/>
              </a:rPr>
              <a:t>Педогогикалык</a:t>
            </a:r>
            <a:r>
              <a:rPr lang="ru-RU" sz="4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00B050"/>
                </a:solidFill>
                <a:latin typeface="Monotype Corsiva" pitchFamily="66" charset="0"/>
                <a:ea typeface="Calibri"/>
                <a:cs typeface="Times New Roman"/>
              </a:rPr>
              <a:t>устакана</a:t>
            </a:r>
            <a:r>
              <a:rPr lang="ru-RU" sz="4800" b="1" i="1" dirty="0">
                <a:solidFill>
                  <a:srgbClr val="00B05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–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жумушчу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ордунда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чеберчиликти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жогорулатуунун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формасы</a:t>
            </a:r>
            <a:r>
              <a:rPr lang="ru-RU" sz="4800" b="1" i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.</a:t>
            </a:r>
            <a:endParaRPr lang="ru-RU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 </a:t>
            </a:r>
            <a:endParaRPr lang="ru-RU" b="1" dirty="0"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r>
              <a:rPr lang="ru-RU" sz="48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Педогогиканын</a:t>
            </a: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кесиптик</a:t>
            </a: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</a:rPr>
              <a:t>өнүгүүсүнүн</a:t>
            </a: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  <a:ea typeface="Calibri"/>
              </a:rPr>
              <a:t> </a:t>
            </a:r>
            <a:r>
              <a:rPr lang="ru-RU" sz="48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</a:rPr>
              <a:t>ыкмасы</a:t>
            </a: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  <a:ea typeface="Calibri"/>
              </a:rPr>
              <a:t> </a:t>
            </a:r>
            <a:r>
              <a:rPr lang="ru-RU" sz="48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</a:rPr>
              <a:t>жана</a:t>
            </a:r>
            <a:r>
              <a:rPr lang="ru-RU" sz="4800" b="1" i="1" dirty="0">
                <a:solidFill>
                  <a:srgbClr val="7030A0"/>
                </a:solidFill>
                <a:latin typeface="Monotype Corsiva" pitchFamily="66" charset="0"/>
                <a:ea typeface="Calibri"/>
              </a:rPr>
              <a:t> модели.</a:t>
            </a:r>
            <a:endParaRPr lang="ru-RU" sz="4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272808" cy="644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Мугалим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 –</a:t>
            </a:r>
            <a:r>
              <a:rPr lang="ru-RU" sz="44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таалайдын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тазасы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,</a:t>
            </a:r>
            <a:endParaRPr lang="ru-RU" sz="36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тарбиянын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башаты</a:t>
            </a:r>
            <a:r>
              <a:rPr lang="ru-RU" sz="44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!</a:t>
            </a:r>
            <a:endParaRPr lang="ru-RU" sz="36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 </a:t>
            </a:r>
            <a:r>
              <a:rPr lang="ru-RU" sz="3600" dirty="0">
                <a:latin typeface="Monotype Corsiva" pitchFamily="66" charset="0"/>
                <a:ea typeface="Calibri"/>
                <a:cs typeface="Times New Roman"/>
              </a:rPr>
              <a:t>  </a:t>
            </a:r>
            <a:endParaRPr lang="ru-RU" sz="28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Турмушту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адат </a:t>
            </a: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кылган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,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Жумушту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санат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кылган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.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Окуучуга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бийиктикти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самап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48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турган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ru-RU" sz="6000" b="1" i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мугалим</a:t>
            </a:r>
            <a:r>
              <a:rPr lang="ru-RU" sz="4800" dirty="0">
                <a:latin typeface="Monotype Corsiva" pitchFamily="66" charset="0"/>
                <a:ea typeface="Calibri"/>
                <a:cs typeface="Times New Roman"/>
              </a:rPr>
              <a:t>.</a:t>
            </a:r>
            <a:endParaRPr lang="ru-RU" sz="40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aseline="30000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9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FF0000"/>
                </a:solidFill>
                <a:latin typeface="Arial Black" pitchFamily="34" charset="0"/>
              </a:rPr>
              <a:t>Баарыңарга ден соолук, ишиңиздерге ийгиликтерди каалайбыз!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7344816" cy="4248472"/>
          </a:xfrm>
        </p:spPr>
      </p:pic>
    </p:spTree>
    <p:extLst>
      <p:ext uri="{BB962C8B-B14F-4D97-AF65-F5344CB8AC3E}">
        <p14:creationId xmlns:p14="http://schemas.microsoft.com/office/powerpoint/2010/main" val="34768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54562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sz="8900" dirty="0" smtClean="0">
                <a:solidFill>
                  <a:srgbClr val="FF0000"/>
                </a:solidFill>
                <a:latin typeface="Monotype Corsiva" pitchFamily="66" charset="0"/>
              </a:rPr>
              <a:t>Ийгилик </a:t>
            </a:r>
            <a:br>
              <a:rPr lang="ky-KG" sz="89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ky-KG" sz="8900" dirty="0" smtClean="0">
                <a:solidFill>
                  <a:srgbClr val="FF0000"/>
                </a:solidFill>
                <a:latin typeface="Monotype Corsiva" pitchFamily="66" charset="0"/>
              </a:rPr>
              <a:t>тайманбастыкты жактайт</a:t>
            </a:r>
            <a:endParaRPr lang="ru-RU" sz="89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sz="8000" b="1" dirty="0" smtClean="0">
                <a:solidFill>
                  <a:srgbClr val="FF0000"/>
                </a:solidFill>
                <a:latin typeface="Monotype Corsiva" pitchFamily="66" charset="0"/>
              </a:rPr>
              <a:t>Ийгиликке жеткен адамдар – бул өзгөчө чечим кабыл алаган жөнөкөй адамдар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962674"/>
          </a:xfrm>
        </p:spPr>
        <p:txBody>
          <a:bodyPr>
            <a:noAutofit/>
          </a:bodyPr>
          <a:lstStyle/>
          <a:p>
            <a:pPr algn="ctr"/>
            <a:r>
              <a:rPr lang="ky-KG" sz="8000" b="1" dirty="0" smtClean="0">
                <a:solidFill>
                  <a:srgbClr val="00B050"/>
                </a:solidFill>
                <a:latin typeface="Monotype Corsiva" pitchFamily="66" charset="0"/>
              </a:rPr>
              <a:t>Кыялдар орундалбаса,</a:t>
            </a:r>
            <a:br>
              <a:rPr lang="ky-KG" sz="8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ky-KG" sz="8000" b="1" dirty="0" smtClean="0">
                <a:solidFill>
                  <a:srgbClr val="00B050"/>
                </a:solidFill>
                <a:latin typeface="Monotype Corsiva" pitchFamily="66" charset="0"/>
              </a:rPr>
              <a:t>жашоонун эч кандай мааниси жок</a:t>
            </a:r>
            <a:endParaRPr lang="ru-RU" sz="8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rmAutofit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endParaRPr lang="ky-KG" sz="5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endParaRPr lang="ky-KG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  <a:t>Сапаттуу билим </a:t>
            </a:r>
          </a:p>
          <a:p>
            <a:pPr marL="82296" indent="0" algn="ctr">
              <a:buNone/>
            </a:pPr>
            <a:r>
              <a:rPr lang="ky-KG" sz="8800" b="1" dirty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ky-KG" sz="8800" b="1" dirty="0" smtClean="0">
                <a:solidFill>
                  <a:srgbClr val="FF0000"/>
                </a:solidFill>
                <a:latin typeface="Monotype Corsiva" pitchFamily="66" charset="0"/>
              </a:rPr>
              <a:t>ерүү  үчүн аракеттенебиз!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1032</TotalTime>
  <Words>320</Words>
  <Application>Microsoft Office PowerPoint</Application>
  <PresentationFormat>Экран (4:3)</PresentationFormat>
  <Paragraphs>138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Солнцестояние</vt:lpstr>
      <vt:lpstr>Кош келиңиздер!</vt:lpstr>
      <vt:lpstr> «Изденүүдөн ийгиликтер жаралат!»</vt:lpstr>
      <vt:lpstr>    Кыялдар орундалбаса, жашоонун эч кандай мааниси жок</vt:lpstr>
      <vt:lpstr>  Мугалим – жашашы жана жаратышы керек</vt:lpstr>
      <vt:lpstr>Күрөш болбосо жылыш  болбойт</vt:lpstr>
      <vt:lpstr>   Ийгилик  тайманбастыкты жактайт</vt:lpstr>
      <vt:lpstr>      Ийгиликке жеткен адамдар – бул өзгөчө чечим кабыл алаган жөнөкөй адамдар</vt:lpstr>
      <vt:lpstr>Кыялдар орундалбаса, жашоонун эч кандай мааниси жок</vt:lpstr>
      <vt:lpstr> </vt:lpstr>
      <vt:lpstr> Мектеп директору: Эркимбаева Атыркүл Камчыбековна</vt:lpstr>
      <vt:lpstr> Мектептин окуу бөлүм башчысы: Тургамбаева Айзада Турсуналиевна</vt:lpstr>
      <vt:lpstr>Мектептин уюштуруучусу: Шаршенова Тамара Ободоевна</vt:lpstr>
      <vt:lpstr>Улуу муундагы мугалимдерибиз</vt:lpstr>
      <vt:lpstr>Презентация PowerPoint</vt:lpstr>
      <vt:lpstr>Мусаев Сейитбек Орозакунович (Билим берүүнун мыктысы)</vt:lpstr>
      <vt:lpstr> Темирбекова Жаңылгүл Кадыровна ( Билим берүүнун отличниги)</vt:lpstr>
      <vt:lpstr>   Биздин ардактуу мугалимдерибиз</vt:lpstr>
      <vt:lpstr>Түлебаева Гүлай Өмүракуновна (Билим берүүнун отличниги)</vt:lpstr>
      <vt:lpstr> Эркимбаева   Атыркул Камчыбековна (Билим берүүнүн мыктысы)</vt:lpstr>
      <vt:lpstr>Султаналиева Динара Сапаровна (Билим берүүнун мыктысы)</vt:lpstr>
      <vt:lpstr>Жайлобаева Чынара Дыйкановна (МНО грамота 2017-жыл)</vt:lpstr>
      <vt:lpstr> Суюмбаева Шайлообүбү Казыбаевна (МНО «Ардак грамотасы» Билим жана профсоюз кыймылынын  мыктысы</vt:lpstr>
      <vt:lpstr>Тургамбаева Айзада Турсуналиевна (МНО « Ардак грамотасы» 2020-жыл)</vt:lpstr>
      <vt:lpstr>Барыктабас кызы Сайкал («Санарип мугалим» грамотасы)</vt:lpstr>
      <vt:lpstr>Алтын тамга 2020-2021-жыл Шаршенова Айсалкын</vt:lpstr>
      <vt:lpstr>  2021-2022-окуу жылындагы ийгиликтер</vt:lpstr>
      <vt:lpstr>Жылдын мыкты мугалими  Чормонова Жазгүл</vt:lpstr>
      <vt:lpstr>Жылдын мыкты класс жетекчиси Барыктабас кызы Сайкал</vt:lpstr>
      <vt:lpstr>«Жылдын мыкты окуучусу» Тынчтыкбек кызы Нурзат ( 11-класс)</vt:lpstr>
      <vt:lpstr>Жылдын алдыңкы бирикмеси Башталгыч класс</vt:lpstr>
      <vt:lpstr>Презентация PowerPoint</vt:lpstr>
      <vt:lpstr>      Саматова Айгүл          9-класс</vt:lpstr>
      <vt:lpstr>Жекшенбекова Айсалкын 4-класс</vt:lpstr>
      <vt:lpstr>Ыскакова Мирайым 4-класс</vt:lpstr>
      <vt:lpstr>Орозобеков Айтегин 7-класс</vt:lpstr>
      <vt:lpstr>«Экология жана биз» кароо сынагынын активдүү катышуучулары</vt:lpstr>
      <vt:lpstr>Абдыласова Адинай  10-класс</vt:lpstr>
      <vt:lpstr>Туратбекова Жылдыз 5-класс</vt:lpstr>
      <vt:lpstr> «Көркөм окуу» сынагынын жеңүүчүсү Көөсөров Азамат</vt:lpstr>
      <vt:lpstr>Райондук олимпиадада орус тили сабагы боюнча активдүү катышкан 11-класстын окуучусу Бакыт уулу Ислам</vt:lpstr>
      <vt:lpstr> Илим жана техника  райондук кароо сынагынын активдүү катышуучусу</vt:lpstr>
      <vt:lpstr>       Спорттук оюндар боюнча Республикалык лигага барган окуучулар. Дене тарбия мугалими : Имангазы уулу Урмат</vt:lpstr>
      <vt:lpstr>Бакыт уулу Ислам ( Мыкты чабуулчу)</vt:lpstr>
      <vt:lpstr>Данияр уулу Арсланбек (Мыкты чабуулчу)</vt:lpstr>
      <vt:lpstr>Жекшенгазиева Акылай ( Мыкты оюнчу)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Педогогикалык   устакананын бөлумдөру:              1.Дискуссия   2.Теория   3.Тажрыйба менен иштөө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Баарыңарга ден соолук, ишиңиздерге ийгиликтерди каалайбыз!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Пользователь</dc:creator>
  <cp:lastModifiedBy>Пользователь</cp:lastModifiedBy>
  <cp:revision>87</cp:revision>
  <dcterms:created xsi:type="dcterms:W3CDTF">2020-02-03T15:22:35Z</dcterms:created>
  <dcterms:modified xsi:type="dcterms:W3CDTF">2022-05-08T16:56:02Z</dcterms:modified>
</cp:coreProperties>
</file>